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43891200" cy="32918400"/>
  <p:notesSz cx="6858000" cy="9144000"/>
  <p:defaultTextStyle>
    <a:defPPr>
      <a:defRPr lang="en-US"/>
    </a:defPPr>
    <a:lvl1pPr marL="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inghui Wu" initials="Y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15620"/>
    <p:restoredTop sz="94660"/>
  </p:normalViewPr>
  <p:slideViewPr>
    <p:cSldViewPr>
      <p:cViewPr varScale="1">
        <p:scale>
          <a:sx n="13" d="100"/>
          <a:sy n="13" d="100"/>
        </p:scale>
        <p:origin x="1708" y="10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ter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85800"/>
            <a:ext cx="43891200" cy="4800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 descr="wsu_logo_transp_eecs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1219200"/>
            <a:ext cx="8844533" cy="3840480"/>
          </a:xfrm>
          <a:prstGeom prst="rect">
            <a:avLst/>
          </a:prstGeom>
        </p:spPr>
      </p:pic>
      <p:sp>
        <p:nvSpPr>
          <p:cNvPr id="16" name="Content Placeholder 7"/>
          <p:cNvSpPr>
            <a:spLocks noGrp="1"/>
          </p:cNvSpPr>
          <p:nvPr userDrawn="1">
            <p:ph sz="quarter" idx="10"/>
          </p:nvPr>
        </p:nvSpPr>
        <p:spPr>
          <a:xfrm>
            <a:off x="29413200" y="30861000"/>
            <a:ext cx="13844016" cy="1219200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Edit Master text styles</a:t>
            </a:r>
          </a:p>
        </p:txBody>
      </p:sp>
      <p:sp>
        <p:nvSpPr>
          <p:cNvPr id="17" name="Content Placeholder 9"/>
          <p:cNvSpPr>
            <a:spLocks noGrp="1"/>
          </p:cNvSpPr>
          <p:nvPr userDrawn="1">
            <p:ph sz="quarter" idx="11"/>
          </p:nvPr>
        </p:nvSpPr>
        <p:spPr>
          <a:xfrm>
            <a:off x="29413200" y="5471160"/>
            <a:ext cx="13844016" cy="16550640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Content Placeholder 7"/>
          <p:cNvSpPr>
            <a:spLocks noGrp="1"/>
          </p:cNvSpPr>
          <p:nvPr userDrawn="1">
            <p:ph sz="quarter" idx="12"/>
          </p:nvPr>
        </p:nvSpPr>
        <p:spPr>
          <a:xfrm>
            <a:off x="29413200" y="27432000"/>
            <a:ext cx="13844016" cy="3200400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Edit Master text styles</a:t>
            </a:r>
          </a:p>
        </p:txBody>
      </p:sp>
      <p:sp>
        <p:nvSpPr>
          <p:cNvPr id="21" name="Content Placeholder 7"/>
          <p:cNvSpPr>
            <a:spLocks noGrp="1"/>
          </p:cNvSpPr>
          <p:nvPr userDrawn="1">
            <p:ph sz="quarter" idx="13"/>
          </p:nvPr>
        </p:nvSpPr>
        <p:spPr>
          <a:xfrm>
            <a:off x="29413200" y="22326600"/>
            <a:ext cx="13844016" cy="4873752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Edit Master text styles</a:t>
            </a:r>
          </a:p>
        </p:txBody>
      </p:sp>
      <p:sp>
        <p:nvSpPr>
          <p:cNvPr id="22" name="Content Placeholder 9"/>
          <p:cNvSpPr>
            <a:spLocks noGrp="1"/>
          </p:cNvSpPr>
          <p:nvPr userDrawn="1">
            <p:ph sz="quarter" idx="14"/>
          </p:nvPr>
        </p:nvSpPr>
        <p:spPr>
          <a:xfrm>
            <a:off x="15049500" y="5486400"/>
            <a:ext cx="13844016" cy="26773632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9"/>
          <p:cNvSpPr>
            <a:spLocks noGrp="1"/>
          </p:cNvSpPr>
          <p:nvPr userDrawn="1">
            <p:ph sz="quarter" idx="15"/>
          </p:nvPr>
        </p:nvSpPr>
        <p:spPr>
          <a:xfrm>
            <a:off x="685800" y="5486400"/>
            <a:ext cx="13844016" cy="26773632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12115800"/>
            <a:ext cx="40614600" cy="102108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dirty="0"/>
              <a:t>Sr. Design Template for Poster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38912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4389120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4389120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295400" y="-25400"/>
            <a:ext cx="43891200" cy="4800600"/>
          </a:xfrm>
        </p:spPr>
        <p:txBody>
          <a:bodyPr>
            <a:normAutofit/>
          </a:bodyPr>
          <a:lstStyle/>
          <a:p>
            <a:r>
              <a:rPr lang="en-US" altLang="zh-CN" sz="5400" b="1" dirty="0"/>
              <a:t>Database Group </a:t>
            </a:r>
            <a:br>
              <a:rPr lang="en-US" altLang="zh-CN" sz="5400" b="1" dirty="0"/>
            </a:br>
            <a:r>
              <a:rPr lang="en-US" altLang="zh-CN" sz="5400" b="1" dirty="0"/>
              <a:t>Case Western Reserve University</a:t>
            </a:r>
            <a:br>
              <a:rPr lang="en-US" sz="5400" dirty="0"/>
            </a:br>
            <a:r>
              <a:rPr lang="en-US" sz="5400" dirty="0"/>
              <a:t>Yinghui Wu (CWRU/WSU)</a:t>
            </a:r>
            <a:br>
              <a:rPr lang="en-US" sz="5400" dirty="0"/>
            </a:br>
            <a:r>
              <a:rPr lang="en-US" sz="5400" dirty="0"/>
              <a:t>Students: Sheng Guan, Hanchao Ma</a:t>
            </a:r>
          </a:p>
        </p:txBody>
      </p:sp>
      <p:sp>
        <p:nvSpPr>
          <p:cNvPr id="12" name="Content Placeholder 9"/>
          <p:cNvSpPr txBox="1">
            <a:spLocks/>
          </p:cNvSpPr>
          <p:nvPr/>
        </p:nvSpPr>
        <p:spPr>
          <a:xfrm>
            <a:off x="685800" y="5257801"/>
            <a:ext cx="24521327" cy="43433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/>
            </a:lvl1pPr>
          </a:lstStyle>
          <a:p>
            <a:pPr marL="1645920" lvl="0" indent="-1645920" algn="l">
              <a:spcBef>
                <a:spcPct val="20000"/>
              </a:spcBef>
              <a:defRPr/>
            </a:pPr>
            <a:r>
              <a:rPr kumimoji="0" lang="en-US" altLang="zh-CN" sz="54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Related Projects</a:t>
            </a:r>
            <a:r>
              <a:rPr lang="en-US" sz="5400" b="1" dirty="0">
                <a:latin typeface="+mj-lt"/>
              </a:rPr>
              <a:t> </a:t>
            </a:r>
          </a:p>
          <a:p>
            <a:pPr marL="1645920" lvl="0" indent="-1645920" algn="l">
              <a:spcBef>
                <a:spcPct val="20000"/>
              </a:spcBef>
              <a:defRPr/>
            </a:pPr>
            <a:endParaRPr lang="en-US" sz="44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33448" y="6126944"/>
            <a:ext cx="3706457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000" b="1" dirty="0"/>
              <a:t>Search Big Data: Query models,  optimization and parallelization</a:t>
            </a:r>
          </a:p>
          <a:p>
            <a:pPr marL="685800" lvl="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000" b="1" dirty="0"/>
              <a:t>Association analysis in Networks</a:t>
            </a:r>
          </a:p>
          <a:p>
            <a:pPr marL="685800" lvl="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000" b="1" dirty="0"/>
              <a:t>Data Quality &amp; Exploration</a:t>
            </a:r>
          </a:p>
        </p:txBody>
      </p:sp>
      <p:sp>
        <p:nvSpPr>
          <p:cNvPr id="14" name="Content Placeholder 9"/>
          <p:cNvSpPr txBox="1">
            <a:spLocks/>
          </p:cNvSpPr>
          <p:nvPr/>
        </p:nvSpPr>
        <p:spPr>
          <a:xfrm>
            <a:off x="760334" y="10476692"/>
            <a:ext cx="24446793" cy="49529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/>
            </a:lvl1pPr>
          </a:lstStyle>
          <a:p>
            <a:pPr marL="1645920" lvl="0" indent="-1645920" algn="l">
              <a:spcBef>
                <a:spcPct val="20000"/>
              </a:spcBef>
              <a:defRPr/>
            </a:pPr>
            <a:r>
              <a:rPr lang="en-US" altLang="zh-CN" sz="6000" b="1" dirty="0">
                <a:latin typeface="+mj-lt"/>
              </a:rPr>
              <a:t>Search Big Data</a:t>
            </a:r>
            <a:br>
              <a:rPr lang="en-US" altLang="zh-CN" sz="5400" b="1" dirty="0">
                <a:latin typeface="+mj-lt"/>
              </a:rPr>
            </a:br>
            <a:endParaRPr kumimoji="0" lang="en-US" sz="54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8459" y="11586940"/>
            <a:ext cx="25355824" cy="354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Computationally efficient query models</a:t>
            </a:r>
            <a:endParaRPr lang="en-US" sz="6600" dirty="0"/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Data-driven approximate querying - “</a:t>
            </a:r>
            <a:r>
              <a:rPr lang="en-US" sz="6600" dirty="0"/>
              <a:t>make </a:t>
            </a:r>
            <a:r>
              <a:rPr lang="en-US" altLang="zh-CN" sz="6600" dirty="0"/>
              <a:t>Big Data small” </a:t>
            </a:r>
            <a:endParaRPr lang="en-US" sz="6600" dirty="0"/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(Semi-auto)Parallelization of sequential computation</a:t>
            </a:r>
          </a:p>
        </p:txBody>
      </p:sp>
      <p:sp>
        <p:nvSpPr>
          <p:cNvPr id="19" name="Content Placeholder 9"/>
          <p:cNvSpPr txBox="1">
            <a:spLocks/>
          </p:cNvSpPr>
          <p:nvPr/>
        </p:nvSpPr>
        <p:spPr>
          <a:xfrm>
            <a:off x="771016" y="16329136"/>
            <a:ext cx="24436112" cy="533731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/>
            </a:lvl1pPr>
          </a:lstStyle>
          <a:p>
            <a:pPr marL="1645920" lvl="0" indent="-1645920" algn="l">
              <a:spcBef>
                <a:spcPct val="20000"/>
              </a:spcBef>
              <a:defRPr/>
            </a:pPr>
            <a:r>
              <a:rPr lang="en-US" altLang="zh-CN" sz="5400" b="1" dirty="0">
                <a:latin typeface="+mj-lt"/>
              </a:rPr>
              <a:t>Association Analysis in Networks</a:t>
            </a:r>
            <a:endParaRPr kumimoji="0" lang="en-US" sz="54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64454" y="17696736"/>
            <a:ext cx="25355824" cy="354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Association model </a:t>
            </a:r>
            <a:r>
              <a:rPr lang="en-US" sz="6600" dirty="0"/>
              <a:t>enhanced by graph patterns</a:t>
            </a:r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6600" b="1" i="1" dirty="0"/>
              <a:t>Scalable graph </a:t>
            </a:r>
            <a:r>
              <a:rPr lang="en-US" sz="6600" b="1" i="1" dirty="0"/>
              <a:t>association mining</a:t>
            </a:r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Association analysis in dynamic networks </a:t>
            </a:r>
            <a:endParaRPr lang="en-US" sz="6600" dirty="0"/>
          </a:p>
        </p:txBody>
      </p:sp>
      <p:sp>
        <p:nvSpPr>
          <p:cNvPr id="21" name="Content Placeholder 9"/>
          <p:cNvSpPr txBox="1">
            <a:spLocks/>
          </p:cNvSpPr>
          <p:nvPr/>
        </p:nvSpPr>
        <p:spPr>
          <a:xfrm>
            <a:off x="813907" y="22565895"/>
            <a:ext cx="24393221" cy="73807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/>
            </a:lvl1pPr>
          </a:lstStyle>
          <a:p>
            <a:pPr marL="1645920" lvl="0" indent="-1645920" algn="l">
              <a:spcBef>
                <a:spcPct val="20000"/>
              </a:spcBef>
              <a:defRPr/>
            </a:pPr>
            <a:r>
              <a:rPr lang="en-US" altLang="zh-CN" sz="5400" b="1" dirty="0">
                <a:latin typeface="+mj-lt"/>
              </a:rPr>
              <a:t>Data Quality &amp; Exploration</a:t>
            </a:r>
            <a:endParaRPr kumimoji="0" lang="en-US" sz="54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33949" y="23995416"/>
            <a:ext cx="23699562" cy="476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Fact prediction </a:t>
            </a:r>
            <a:r>
              <a:rPr lang="en-US" sz="6600" i="1" dirty="0"/>
              <a:t>in knowledge bases</a:t>
            </a:r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Entity resolution in attributed networks</a:t>
            </a:r>
            <a:endParaRPr lang="en-US" sz="6600" dirty="0"/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Data cleaning for graph data</a:t>
            </a:r>
          </a:p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6600" b="1" i="1" dirty="0"/>
              <a:t>Query provenance and exploratory search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5120" y="4536210"/>
            <a:ext cx="15571446" cy="10350258"/>
          </a:xfrm>
          <a:prstGeom prst="rect">
            <a:avLst/>
          </a:prstGeom>
        </p:spPr>
      </p:pic>
      <p:sp>
        <p:nvSpPr>
          <p:cNvPr id="47" name="Content Placeholder 9"/>
          <p:cNvSpPr>
            <a:spLocks noGrp="1"/>
          </p:cNvSpPr>
          <p:nvPr>
            <p:ph sz="quarter" idx="4294967295"/>
          </p:nvPr>
        </p:nvSpPr>
        <p:spPr>
          <a:xfrm>
            <a:off x="26150345" y="25235753"/>
            <a:ext cx="15306288" cy="489857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 algn="l"/>
            <a:r>
              <a:rPr lang="en-US" altLang="zh-CN" sz="5400" b="1" dirty="0"/>
              <a:t>Contact</a:t>
            </a:r>
          </a:p>
          <a:p>
            <a:pPr marL="857250" indent="-857250" algn="l">
              <a:buFont typeface="Arial" panose="020B0604020202020204" pitchFamily="34" charset="0"/>
              <a:buChar char="•"/>
              <a:defRPr/>
            </a:pPr>
            <a:r>
              <a:rPr lang="en-US" sz="4400" dirty="0"/>
              <a:t>PI: Olin 515, Dpt. of EECS, CWRU </a:t>
            </a:r>
            <a:r>
              <a:rPr lang="en-US" sz="4400" b="1" i="1" u="sng" dirty="0"/>
              <a:t>yxw1650@case.edu</a:t>
            </a:r>
          </a:p>
          <a:p>
            <a:pPr marL="857250" indent="-857250" algn="l">
              <a:buFont typeface="Arial" panose="020B0604020202020204" pitchFamily="34" charset="0"/>
              <a:buChar char="•"/>
              <a:defRPr/>
            </a:pPr>
            <a:r>
              <a:rPr lang="en-US" sz="4400" dirty="0"/>
              <a:t>Lab: Olin 406</a:t>
            </a:r>
            <a:br>
              <a:rPr lang="en-US" sz="4400" dirty="0"/>
            </a:br>
            <a:r>
              <a:rPr lang="en-US" sz="4400" dirty="0"/>
              <a:t>Sheng Guan:  sxg967@case.edu </a:t>
            </a:r>
            <a:br>
              <a:rPr lang="en-US" sz="4400" dirty="0"/>
            </a:br>
            <a:r>
              <a:rPr lang="en-US" sz="4400" dirty="0"/>
              <a:t>Hanchao Ma:  hxm382@case.edu</a:t>
            </a:r>
          </a:p>
          <a:p>
            <a:pPr lvl="0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0064A-622A-479E-93CA-FFD407A97C02}"/>
              </a:ext>
            </a:extLst>
          </p:cNvPr>
          <p:cNvSpPr/>
          <p:nvPr/>
        </p:nvSpPr>
        <p:spPr>
          <a:xfrm>
            <a:off x="381000" y="1523816"/>
            <a:ext cx="8127488" cy="295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188">
            <a:extLst>
              <a:ext uri="{FF2B5EF4-FFF2-40B4-BE49-F238E27FC236}">
                <a16:creationId xmlns:a16="http://schemas.microsoft.com/office/drawing/2014/main" id="{DC0CD0FF-ACF9-4572-9388-A1FE530FF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35" y="1873617"/>
            <a:ext cx="11456402" cy="1833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9FAD519-02FF-4D99-A938-163E56AC6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7024" y="1013916"/>
            <a:ext cx="3046376" cy="3106047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AC72AE3-0671-48ED-9F0D-B01FFAD6F0AC}"/>
              </a:ext>
            </a:extLst>
          </p:cNvPr>
          <p:cNvGrpSpPr/>
          <p:nvPr/>
        </p:nvGrpSpPr>
        <p:grpSpPr>
          <a:xfrm>
            <a:off x="27715136" y="19632701"/>
            <a:ext cx="13050223" cy="5166356"/>
            <a:chOff x="30357259" y="-495063"/>
            <a:chExt cx="15088695" cy="5858587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A097E68F-BBBB-4404-8473-FCAF3C316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357259" y="-495063"/>
              <a:ext cx="3746128" cy="374612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B5830278-EF4E-45AE-9623-A1BC3DE92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407386" y="2800919"/>
              <a:ext cx="4109588" cy="2562605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99DC0129-F527-449B-9D0B-16210B546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166737" y="2815321"/>
              <a:ext cx="6279217" cy="2177314"/>
            </a:xfrm>
            <a:prstGeom prst="rect">
              <a:avLst/>
            </a:prstGeom>
          </p:spPr>
        </p:pic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950F8F48-3E5C-4222-A09B-2C39FEDF3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957000" y="19815584"/>
            <a:ext cx="3611956" cy="240797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78C4AEF1-5E6C-4DD8-9B21-694842EC31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356233" y="22539241"/>
            <a:ext cx="3390900" cy="1905000"/>
          </a:xfrm>
          <a:prstGeom prst="rect">
            <a:avLst/>
          </a:prstGeom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AFE024BA-013B-41C4-A2A0-AD160C2F2700}"/>
              </a:ext>
            </a:extLst>
          </p:cNvPr>
          <p:cNvSpPr/>
          <p:nvPr/>
        </p:nvSpPr>
        <p:spPr>
          <a:xfrm rot="16200000">
            <a:off x="23332039" y="16006184"/>
            <a:ext cx="3785653" cy="30941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DA2CC0-3805-47F3-B7A1-75F986FA8409}"/>
              </a:ext>
            </a:extLst>
          </p:cNvPr>
          <p:cNvSpPr/>
          <p:nvPr/>
        </p:nvSpPr>
        <p:spPr>
          <a:xfrm>
            <a:off x="26713716" y="15512789"/>
            <a:ext cx="1474291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lvl="0" indent="-85725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8000" b="1" i="1" dirty="0"/>
              <a:t>Application</a:t>
            </a:r>
            <a:r>
              <a:rPr lang="en-US" sz="8000" b="1" i="1" dirty="0"/>
              <a:t>: </a:t>
            </a:r>
            <a:r>
              <a:rPr lang="en-US" sz="8000" dirty="0"/>
              <a:t>Social network, </a:t>
            </a:r>
            <a:br>
              <a:rPr lang="en-US" sz="8000" dirty="0"/>
            </a:br>
            <a:r>
              <a:rPr lang="en-US" sz="8000" dirty="0"/>
              <a:t>cyber-power system, </a:t>
            </a:r>
            <a:br>
              <a:rPr lang="en-US" sz="8000" dirty="0"/>
            </a:br>
            <a:r>
              <a:rPr lang="en-US" sz="8000" dirty="0"/>
              <a:t>Web knowledge, Smart Irrigation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75E2E151-4A2B-412D-94FF-1AA2D9280DE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5025" y="19663955"/>
            <a:ext cx="2903048" cy="28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61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295400" y="-25400"/>
            <a:ext cx="43891200" cy="4800600"/>
          </a:xfrm>
        </p:spPr>
        <p:txBody>
          <a:bodyPr>
            <a:normAutofit/>
          </a:bodyPr>
          <a:lstStyle/>
          <a:p>
            <a:r>
              <a:rPr lang="en-US" altLang="zh-CN" sz="5400" b="1" dirty="0"/>
              <a:t>Database Group </a:t>
            </a:r>
            <a:br>
              <a:rPr lang="en-US" altLang="zh-CN" sz="5400" b="1" dirty="0"/>
            </a:br>
            <a:r>
              <a:rPr lang="en-US" altLang="zh-CN" sz="5400" b="1" dirty="0"/>
              <a:t>Case Western Reserve University</a:t>
            </a:r>
            <a:br>
              <a:rPr lang="en-US" sz="5400" dirty="0"/>
            </a:br>
            <a:r>
              <a:rPr lang="en-US" sz="5400" dirty="0"/>
              <a:t> Yinghui Wu (CWRU/WSU)</a:t>
            </a:r>
            <a:br>
              <a:rPr lang="en-US" sz="5400" dirty="0"/>
            </a:br>
            <a:r>
              <a:rPr lang="en-US" sz="5400" dirty="0"/>
              <a:t>Students: Sheng Guan, Hanchao Ma</a:t>
            </a:r>
          </a:p>
        </p:txBody>
      </p:sp>
      <p:sp>
        <p:nvSpPr>
          <p:cNvPr id="12" name="Content Placeholder 9"/>
          <p:cNvSpPr txBox="1">
            <a:spLocks/>
          </p:cNvSpPr>
          <p:nvPr/>
        </p:nvSpPr>
        <p:spPr>
          <a:xfrm>
            <a:off x="685800" y="5351658"/>
            <a:ext cx="28803600" cy="2468879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/>
          <a:lstStyle>
            <a:lvl1pPr algn="ctr">
              <a:buNone/>
              <a:defRPr/>
            </a:lvl1pPr>
          </a:lstStyle>
          <a:p>
            <a:pPr marL="1645920" lvl="0" indent="-1645920" algn="l">
              <a:spcBef>
                <a:spcPct val="20000"/>
              </a:spcBef>
              <a:defRPr/>
            </a:pPr>
            <a:r>
              <a:rPr lang="en-US" altLang="zh-CN" sz="8800" b="1" dirty="0">
                <a:latin typeface="+mj-lt"/>
              </a:rPr>
              <a:t>Idea </a:t>
            </a:r>
            <a:r>
              <a:rPr kumimoji="0" lang="en-US" altLang="zh-CN" sz="88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for Phase I Deliverables</a:t>
            </a:r>
            <a:endParaRPr lang="en-US" sz="72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1200" y="7601384"/>
            <a:ext cx="29311600" cy="2190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9600" b="1" dirty="0"/>
              <a:t>Knowledge quality/graph cleaning (Hanchao)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8000" dirty="0"/>
              <a:t>preliminary: (minimum cost) repairs conforming to constraints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8000" dirty="0"/>
              <a:t>idea: A showcase/demo on how data cleaning help credible information and misinformation modeling and inference.</a:t>
            </a:r>
            <a:br>
              <a:rPr lang="en-US" sz="8800" b="1" dirty="0"/>
            </a:br>
            <a:endParaRPr lang="en-US" sz="9600" b="1" dirty="0"/>
          </a:p>
          <a:p>
            <a:pPr marL="68580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9600" b="1" dirty="0"/>
              <a:t>  Network models for credible knowledge (Sheng)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7200" dirty="0"/>
              <a:t>preliminary: backbone detection in the context of node/link attributes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7200" dirty="0"/>
              <a:t>idea: detect “small” credible data (use cases/scenarios – connecting to domain models from vertical applications)</a:t>
            </a:r>
            <a:r>
              <a:rPr lang="en-US" sz="8000" dirty="0"/>
              <a:t>; </a:t>
            </a:r>
            <a:br>
              <a:rPr lang="en-US" sz="8000" dirty="0"/>
            </a:br>
            <a:r>
              <a:rPr lang="en-US" sz="7200" dirty="0"/>
              <a:t>A showcase locating node/link-driven propagation of credible information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7200" b="1" dirty="0"/>
              <a:t>Ongoing: context-driven cyber-power </a:t>
            </a:r>
            <a:br>
              <a:rPr lang="en-US" sz="7200" b="1" dirty="0"/>
            </a:br>
            <a:r>
              <a:rPr lang="en-US" sz="7200" b="1" dirty="0"/>
              <a:t>event prediction (Siemens)</a:t>
            </a:r>
            <a:br>
              <a:rPr lang="en-US" sz="7200" b="1" dirty="0"/>
            </a:br>
            <a:endParaRPr lang="en-US" sz="7200" b="1" dirty="0"/>
          </a:p>
          <a:p>
            <a:pPr marL="685800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9600" b="1" dirty="0"/>
              <a:t>Provenance for Credible Knowledge</a:t>
            </a:r>
          </a:p>
          <a:p>
            <a:pPr marL="2880360" lvl="1" indent="-6858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8000" dirty="0"/>
              <a:t>Ongoing: provenance queries for ML scripts </a:t>
            </a:r>
            <a:r>
              <a:rPr lang="en-US" sz="8000" b="1" dirty="0"/>
              <a:t>(Mo/Microsoft)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0064A-622A-479E-93CA-FFD407A97C02}"/>
              </a:ext>
            </a:extLst>
          </p:cNvPr>
          <p:cNvSpPr/>
          <p:nvPr/>
        </p:nvSpPr>
        <p:spPr>
          <a:xfrm>
            <a:off x="381000" y="1523816"/>
            <a:ext cx="8127488" cy="295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188">
            <a:extLst>
              <a:ext uri="{FF2B5EF4-FFF2-40B4-BE49-F238E27FC236}">
                <a16:creationId xmlns:a16="http://schemas.microsoft.com/office/drawing/2014/main" id="{DC0CD0FF-ACF9-4572-9388-A1FE530FF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35" y="1873617"/>
            <a:ext cx="11456402" cy="1833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9FAD519-02FF-4D99-A938-163E56AC6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024" y="1013916"/>
            <a:ext cx="3046376" cy="3106047"/>
          </a:xfrm>
          <a:prstGeom prst="rect">
            <a:avLst/>
          </a:prstGeom>
        </p:spPr>
      </p:pic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0EC09F7-AF92-4162-B061-C2E1BC1717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2800" y="5377058"/>
            <a:ext cx="10865664" cy="105647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图片 2">
            <a:extLst>
              <a:ext uri="{FF2B5EF4-FFF2-40B4-BE49-F238E27FC236}">
                <a16:creationId xmlns:a16="http://schemas.microsoft.com/office/drawing/2014/main" id="{BBC18ADE-9F99-40CF-BD6B-FF24F52A3D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7563" y="19523212"/>
            <a:ext cx="13569339" cy="80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698175"/>
      </p:ext>
    </p:extLst>
  </p:cSld>
  <p:clrMapOvr>
    <a:masterClrMapping/>
  </p:clrMapOvr>
</p:sld>
</file>

<file path=ppt/theme/theme1.xml><?xml version="1.0" encoding="utf-8"?>
<a:theme xmlns:a="http://schemas.openxmlformats.org/drawingml/2006/main" name="SrDesPosterTemplate-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senior-design-poster-template</Template>
  <TotalTime>618</TotalTime>
  <Words>160</Words>
  <Application>Microsoft Office PowerPoint</Application>
  <PresentationFormat>Custom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Times New Roman</vt:lpstr>
      <vt:lpstr>SrDesPosterTemplate-1</vt:lpstr>
      <vt:lpstr>Database Group  Case Western Reserve University Yinghui Wu (CWRU/WSU) Students: Sheng Guan, Hanchao Ma</vt:lpstr>
      <vt:lpstr>Database Group  Case Western Reserve University  Yinghui Wu (CWRU/WSU) Students: Sheng Guan, Hanchao Ma</vt:lpstr>
    </vt:vector>
  </TitlesOfParts>
  <Company>EECS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NSF IIS BIGDATA PI(s): Yinghui Wu (Washington State University) Tingjian Ge (University of Massachusetts Lowell)</dc:title>
  <dc:creator>Yinghui Wu</dc:creator>
  <cp:lastModifiedBy>Yinghui Wu</cp:lastModifiedBy>
  <cp:revision>625</cp:revision>
  <dcterms:created xsi:type="dcterms:W3CDTF">2017-03-06T04:55:41Z</dcterms:created>
  <dcterms:modified xsi:type="dcterms:W3CDTF">2019-09-20T17:10:33Z</dcterms:modified>
</cp:coreProperties>
</file>

<file path=docProps/thumbnail.jpeg>
</file>